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2"/>
  </p:notesMasterIdLst>
  <p:sldIdLst>
    <p:sldId id="256" r:id="rId2"/>
    <p:sldId id="345" r:id="rId3"/>
    <p:sldId id="344" r:id="rId4"/>
    <p:sldId id="339" r:id="rId5"/>
    <p:sldId id="265" r:id="rId6"/>
    <p:sldId id="268" r:id="rId7"/>
    <p:sldId id="257" r:id="rId8"/>
    <p:sldId id="258" r:id="rId9"/>
    <p:sldId id="340" r:id="rId10"/>
    <p:sldId id="259" r:id="rId11"/>
    <p:sldId id="266" r:id="rId12"/>
    <p:sldId id="341" r:id="rId13"/>
    <p:sldId id="260" r:id="rId14"/>
    <p:sldId id="261" r:id="rId15"/>
    <p:sldId id="342" r:id="rId16"/>
    <p:sldId id="262" r:id="rId17"/>
    <p:sldId id="263" r:id="rId18"/>
    <p:sldId id="343" r:id="rId19"/>
    <p:sldId id="338"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4C9085-C265-6940-ACF8-EBB10000A146}" v="10" dt="2020-08-28T23:39:21.0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71156" autoAdjust="0"/>
  </p:normalViewPr>
  <p:slideViewPr>
    <p:cSldViewPr snapToGrid="0">
      <p:cViewPr varScale="1">
        <p:scale>
          <a:sx n="89" d="100"/>
          <a:sy n="89" d="100"/>
        </p:scale>
        <p:origin x="968" y="168"/>
      </p:cViewPr>
      <p:guideLst/>
    </p:cSldViewPr>
  </p:slideViewPr>
  <p:outlineViewPr>
    <p:cViewPr>
      <p:scale>
        <a:sx n="33" d="100"/>
        <a:sy n="33" d="100"/>
      </p:scale>
      <p:origin x="0" y="-8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Blind" userId="c4d0e117d289de94" providerId="LiveId" clId="{E34C9085-C265-6940-ACF8-EBB10000A146}"/>
    <pc:docChg chg="custSel addSld delSld modSld">
      <pc:chgData name="Dr Blind" userId="c4d0e117d289de94" providerId="LiveId" clId="{E34C9085-C265-6940-ACF8-EBB10000A146}" dt="2020-08-28T23:39:21.013" v="793"/>
      <pc:docMkLst>
        <pc:docMk/>
      </pc:docMkLst>
      <pc:sldChg chg="modSp mod">
        <pc:chgData name="Dr Blind" userId="c4d0e117d289de94" providerId="LiveId" clId="{E34C9085-C265-6940-ACF8-EBB10000A146}" dt="2020-08-28T22:29:14.702" v="1" actId="404"/>
        <pc:sldMkLst>
          <pc:docMk/>
          <pc:sldMk cId="2377356546" sldId="256"/>
        </pc:sldMkLst>
        <pc:spChg chg="mod">
          <ac:chgData name="Dr Blind" userId="c4d0e117d289de94" providerId="LiveId" clId="{E34C9085-C265-6940-ACF8-EBB10000A146}" dt="2020-08-28T22:29:14.702" v="1" actId="404"/>
          <ac:spMkLst>
            <pc:docMk/>
            <pc:sldMk cId="2377356546" sldId="256"/>
            <ac:spMk id="3" creationId="{00000000-0000-0000-0000-000000000000}"/>
          </ac:spMkLst>
        </pc:spChg>
      </pc:sldChg>
      <pc:sldChg chg="modNotesTx">
        <pc:chgData name="Dr Blind" userId="c4d0e117d289de94" providerId="LiveId" clId="{E34C9085-C265-6940-ACF8-EBB10000A146}" dt="2020-08-28T23:26:53.947" v="751" actId="20577"/>
        <pc:sldMkLst>
          <pc:docMk/>
          <pc:sldMk cId="2560412959" sldId="258"/>
        </pc:sldMkLst>
      </pc:sldChg>
      <pc:sldChg chg="modSp mod">
        <pc:chgData name="Dr Blind" userId="c4d0e117d289de94" providerId="LiveId" clId="{E34C9085-C265-6940-ACF8-EBB10000A146}" dt="2020-08-28T23:09:56.992" v="28" actId="27636"/>
        <pc:sldMkLst>
          <pc:docMk/>
          <pc:sldMk cId="2232111454" sldId="261"/>
        </pc:sldMkLst>
        <pc:spChg chg="mod">
          <ac:chgData name="Dr Blind" userId="c4d0e117d289de94" providerId="LiveId" clId="{E34C9085-C265-6940-ACF8-EBB10000A146}" dt="2020-08-28T23:09:56.992" v="28" actId="27636"/>
          <ac:spMkLst>
            <pc:docMk/>
            <pc:sldMk cId="2232111454" sldId="261"/>
            <ac:spMk id="3" creationId="{00000000-0000-0000-0000-000000000000}"/>
          </ac:spMkLst>
        </pc:spChg>
      </pc:sldChg>
      <pc:sldChg chg="modSp mod">
        <pc:chgData name="Dr Blind" userId="c4d0e117d289de94" providerId="LiveId" clId="{E34C9085-C265-6940-ACF8-EBB10000A146}" dt="2020-08-28T23:14:42.388" v="55" actId="20577"/>
        <pc:sldMkLst>
          <pc:docMk/>
          <pc:sldMk cId="345936758" sldId="263"/>
        </pc:sldMkLst>
        <pc:spChg chg="mod">
          <ac:chgData name="Dr Blind" userId="c4d0e117d289de94" providerId="LiveId" clId="{E34C9085-C265-6940-ACF8-EBB10000A146}" dt="2020-08-28T23:14:42.388" v="55" actId="20577"/>
          <ac:spMkLst>
            <pc:docMk/>
            <pc:sldMk cId="345936758" sldId="263"/>
            <ac:spMk id="3" creationId="{00000000-0000-0000-0000-000000000000}"/>
          </ac:spMkLst>
        </pc:spChg>
      </pc:sldChg>
      <pc:sldChg chg="modSp del">
        <pc:chgData name="Dr Blind" userId="c4d0e117d289de94" providerId="LiveId" clId="{E34C9085-C265-6940-ACF8-EBB10000A146}" dt="2020-08-28T23:18:41.654" v="58" actId="2696"/>
        <pc:sldMkLst>
          <pc:docMk/>
          <pc:sldMk cId="3876535401" sldId="264"/>
        </pc:sldMkLst>
        <pc:spChg chg="mod">
          <ac:chgData name="Dr Blind" userId="c4d0e117d289de94" providerId="LiveId" clId="{E34C9085-C265-6940-ACF8-EBB10000A146}" dt="2020-08-28T23:18:33.018" v="56" actId="6549"/>
          <ac:spMkLst>
            <pc:docMk/>
            <pc:sldMk cId="3876535401" sldId="264"/>
            <ac:spMk id="2" creationId="{00000000-0000-0000-0000-000000000000}"/>
          </ac:spMkLst>
        </pc:spChg>
        <pc:spChg chg="mod">
          <ac:chgData name="Dr Blind" userId="c4d0e117d289de94" providerId="LiveId" clId="{E34C9085-C265-6940-ACF8-EBB10000A146}" dt="2020-08-28T23:18:35.954" v="57"/>
          <ac:spMkLst>
            <pc:docMk/>
            <pc:sldMk cId="3876535401" sldId="264"/>
            <ac:spMk id="3" creationId="{00000000-0000-0000-0000-000000000000}"/>
          </ac:spMkLst>
        </pc:spChg>
      </pc:sldChg>
      <pc:sldChg chg="modSp mod">
        <pc:chgData name="Dr Blind" userId="c4d0e117d289de94" providerId="LiveId" clId="{E34C9085-C265-6940-ACF8-EBB10000A146}" dt="2020-08-28T22:29:39.635" v="5" actId="27636"/>
        <pc:sldMkLst>
          <pc:docMk/>
          <pc:sldMk cId="1178420100" sldId="265"/>
        </pc:sldMkLst>
        <pc:spChg chg="mod">
          <ac:chgData name="Dr Blind" userId="c4d0e117d289de94" providerId="LiveId" clId="{E34C9085-C265-6940-ACF8-EBB10000A146}" dt="2020-08-28T22:29:39.635" v="5" actId="27636"/>
          <ac:spMkLst>
            <pc:docMk/>
            <pc:sldMk cId="1178420100" sldId="265"/>
            <ac:spMk id="3" creationId="{00000000-0000-0000-0000-000000000000}"/>
          </ac:spMkLst>
        </pc:spChg>
      </pc:sldChg>
      <pc:sldChg chg="modSp add del mod">
        <pc:chgData name="Dr Blind" userId="c4d0e117d289de94" providerId="LiveId" clId="{E34C9085-C265-6940-ACF8-EBB10000A146}" dt="2020-08-28T23:39:16.961" v="792" actId="2696"/>
        <pc:sldMkLst>
          <pc:docMk/>
          <pc:sldMk cId="2856001624" sldId="267"/>
        </pc:sldMkLst>
        <pc:spChg chg="mod">
          <ac:chgData name="Dr Blind" userId="c4d0e117d289de94" providerId="LiveId" clId="{E34C9085-C265-6940-ACF8-EBB10000A146}" dt="2020-08-28T23:19:07.395" v="64" actId="122"/>
          <ac:spMkLst>
            <pc:docMk/>
            <pc:sldMk cId="2856001624" sldId="267"/>
            <ac:spMk id="2" creationId="{2A1B0321-928B-7145-B480-9A879090FE17}"/>
          </ac:spMkLst>
        </pc:spChg>
      </pc:sldChg>
      <pc:sldChg chg="addSp delSp modSp add mod">
        <pc:chgData name="Dr Blind" userId="c4d0e117d289de94" providerId="LiveId" clId="{E34C9085-C265-6940-ACF8-EBB10000A146}" dt="2020-08-28T23:39:14.351" v="791"/>
        <pc:sldMkLst>
          <pc:docMk/>
          <pc:sldMk cId="4092099928" sldId="268"/>
        </pc:sldMkLst>
        <pc:spChg chg="mod">
          <ac:chgData name="Dr Blind" userId="c4d0e117d289de94" providerId="LiveId" clId="{E34C9085-C265-6940-ACF8-EBB10000A146}" dt="2020-08-28T23:39:10.621" v="789" actId="1076"/>
          <ac:spMkLst>
            <pc:docMk/>
            <pc:sldMk cId="4092099928" sldId="268"/>
            <ac:spMk id="2" creationId="{2A1B0321-928B-7145-B480-9A879090FE17}"/>
          </ac:spMkLst>
        </pc:spChg>
        <pc:spChg chg="del mod">
          <ac:chgData name="Dr Blind" userId="c4d0e117d289de94" providerId="LiveId" clId="{E34C9085-C265-6940-ACF8-EBB10000A146}" dt="2020-08-28T23:38:39.302" v="783" actId="478"/>
          <ac:spMkLst>
            <pc:docMk/>
            <pc:sldMk cId="4092099928" sldId="268"/>
            <ac:spMk id="3" creationId="{DE8560C2-87A4-4E4F-B2A5-26EC534A12C7}"/>
          </ac:spMkLst>
        </pc:spChg>
        <pc:spChg chg="add del mod">
          <ac:chgData name="Dr Blind" userId="c4d0e117d289de94" providerId="LiveId" clId="{E34C9085-C265-6940-ACF8-EBB10000A146}" dt="2020-08-28T23:39:14.351" v="791"/>
          <ac:spMkLst>
            <pc:docMk/>
            <pc:sldMk cId="4092099928" sldId="268"/>
            <ac:spMk id="4" creationId="{4ABCB99B-2047-2A49-B3EB-5A45F8E3DE5A}"/>
          </ac:spMkLst>
        </pc:spChg>
      </pc:sldChg>
      <pc:sldChg chg="add">
        <pc:chgData name="Dr Blind" userId="c4d0e117d289de94" providerId="LiveId" clId="{E34C9085-C265-6940-ACF8-EBB10000A146}" dt="2020-08-28T23:39:21.013" v="793"/>
        <pc:sldMkLst>
          <pc:docMk/>
          <pc:sldMk cId="3014136646"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3BE459-58C4-45BC-930C-F18274598C2B}" type="datetimeFigureOut">
              <a:rPr lang="en-US" smtClean="0"/>
              <a:t>10/22/20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750DE-0E3C-46B5-BC2C-5B4628307536}" type="slidenum">
              <a:rPr lang="en-US" smtClean="0"/>
              <a:t>‹#›</a:t>
            </a:fld>
            <a:endParaRPr lang="en-US" dirty="0"/>
          </a:p>
        </p:txBody>
      </p:sp>
    </p:spTree>
    <p:extLst>
      <p:ext uri="{BB962C8B-B14F-4D97-AF65-F5344CB8AC3E}">
        <p14:creationId xmlns:p14="http://schemas.microsoft.com/office/powerpoint/2010/main" val="393109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5750DE-0E3C-46B5-BC2C-5B4628307536}" type="slidenum">
              <a:rPr lang="en-US" smtClean="0"/>
              <a:t>1</a:t>
            </a:fld>
            <a:endParaRPr lang="en-US" dirty="0"/>
          </a:p>
        </p:txBody>
      </p:sp>
    </p:spTree>
    <p:extLst>
      <p:ext uri="{BB962C8B-B14F-4D97-AF65-F5344CB8AC3E}">
        <p14:creationId xmlns:p14="http://schemas.microsoft.com/office/powerpoint/2010/main" val="3304075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Calm down.</a:t>
            </a:r>
          </a:p>
          <a:p>
            <a:endParaRPr lang="en-US" dirty="0"/>
          </a:p>
          <a:p>
            <a:r>
              <a:rPr lang="en-US" dirty="0"/>
              <a:t>If you don’t know</a:t>
            </a:r>
            <a:r>
              <a:rPr lang="en-US" baseline="0" dirty="0"/>
              <a:t> </a:t>
            </a:r>
            <a:r>
              <a:rPr lang="en-US" dirty="0"/>
              <a:t>something,</a:t>
            </a:r>
            <a:r>
              <a:rPr lang="en-US" baseline="0" dirty="0"/>
              <a:t> you can say “I think…” or “Is it like…” but don’t try and guess or make up an answer. The people on the other side of the table want to find out how you are going to fit into their environment, if you are guessing or making stuff up will they trust you? </a:t>
            </a:r>
          </a:p>
          <a:p>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14</a:t>
            </a:fld>
            <a:endParaRPr lang="en-US" dirty="0"/>
          </a:p>
        </p:txBody>
      </p:sp>
    </p:spTree>
    <p:extLst>
      <p:ext uri="{BB962C8B-B14F-4D97-AF65-F5344CB8AC3E}">
        <p14:creationId xmlns:p14="http://schemas.microsoft.com/office/powerpoint/2010/main" val="1411006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Be ready to let your T-SQL skills shine.</a:t>
            </a:r>
          </a:p>
          <a:p>
            <a:endParaRPr lang="en-US" dirty="0"/>
          </a:p>
          <a:p>
            <a:r>
              <a:rPr lang="en-US" dirty="0"/>
              <a:t>You should</a:t>
            </a:r>
            <a:r>
              <a:rPr lang="en-US" baseline="0" dirty="0"/>
              <a:t> be able to express your skills on a computer or white board and you may need to show your design skills by looking at SQL diagrams and understanding most or all of the symbols on the diagram.</a:t>
            </a:r>
          </a:p>
          <a:p>
            <a:endParaRPr lang="en-US" baseline="0" dirty="0"/>
          </a:p>
          <a:p>
            <a:r>
              <a:rPr lang="en-US" baseline="0" dirty="0"/>
              <a:t>DO NOT FREAK OUT.  </a:t>
            </a:r>
          </a:p>
          <a:p>
            <a:endParaRPr lang="en-US" baseline="0" dirty="0"/>
          </a:p>
          <a:p>
            <a:r>
              <a:rPr lang="en-US" baseline="0" dirty="0"/>
              <a:t>If you need help or can’t remember something talk it through, ask for help “how would you approach this problem?” can I use google (this could be a yes or no but if you don’t ask you can’t try).  </a:t>
            </a:r>
          </a:p>
          <a:p>
            <a:endParaRPr lang="en-US" baseline="0" dirty="0"/>
          </a:p>
          <a:p>
            <a:r>
              <a:rPr lang="en-US" baseline="0" dirty="0"/>
              <a:t>If you use google, know how to google the answer and apply the information to the example needed.  </a:t>
            </a:r>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16</a:t>
            </a:fld>
            <a:endParaRPr lang="en-US" dirty="0"/>
          </a:p>
        </p:txBody>
      </p:sp>
    </p:spTree>
    <p:extLst>
      <p:ext uri="{BB962C8B-B14F-4D97-AF65-F5344CB8AC3E}">
        <p14:creationId xmlns:p14="http://schemas.microsoft.com/office/powerpoint/2010/main" val="316633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 Horse Point, near Moab, UT</a:t>
            </a:r>
          </a:p>
          <a:p>
            <a:endParaRPr lang="en-US" dirty="0"/>
          </a:p>
        </p:txBody>
      </p:sp>
      <p:sp>
        <p:nvSpPr>
          <p:cNvPr id="4" name="Slide Number Placeholder 3"/>
          <p:cNvSpPr>
            <a:spLocks noGrp="1"/>
          </p:cNvSpPr>
          <p:nvPr>
            <p:ph type="sldNum" sz="quarter" idx="5"/>
          </p:nvPr>
        </p:nvSpPr>
        <p:spPr/>
        <p:txBody>
          <a:bodyPr/>
          <a:lstStyle/>
          <a:p>
            <a:fld id="{BB5750DE-0E3C-46B5-BC2C-5B4628307536}" type="slidenum">
              <a:rPr lang="en-US" smtClean="0"/>
              <a:t>3</a:t>
            </a:fld>
            <a:endParaRPr lang="en-US" dirty="0"/>
          </a:p>
        </p:txBody>
      </p:sp>
    </p:spTree>
    <p:extLst>
      <p:ext uri="{BB962C8B-B14F-4D97-AF65-F5344CB8AC3E}">
        <p14:creationId xmlns:p14="http://schemas.microsoft.com/office/powerpoint/2010/main" val="320194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5</a:t>
            </a:fld>
            <a:endParaRPr lang="en-US" dirty="0"/>
          </a:p>
        </p:txBody>
      </p:sp>
    </p:spTree>
    <p:extLst>
      <p:ext uri="{BB962C8B-B14F-4D97-AF65-F5344CB8AC3E}">
        <p14:creationId xmlns:p14="http://schemas.microsoft.com/office/powerpoint/2010/main" val="92325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5750DE-0E3C-46B5-BC2C-5B4628307536}" type="slidenum">
              <a:rPr lang="en-US" smtClean="0"/>
              <a:t>6</a:t>
            </a:fld>
            <a:endParaRPr lang="en-US" dirty="0"/>
          </a:p>
        </p:txBody>
      </p:sp>
    </p:spTree>
    <p:extLst>
      <p:ext uri="{BB962C8B-B14F-4D97-AF65-F5344CB8AC3E}">
        <p14:creationId xmlns:p14="http://schemas.microsoft.com/office/powerpoint/2010/main" val="360240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“Every</a:t>
            </a:r>
            <a:r>
              <a:rPr lang="en-US" baseline="0" dirty="0"/>
              <a:t>thing ends badly, or it wouldn’t end!” While this may not be the case with every place you work, it is at least is a good place to start.</a:t>
            </a:r>
          </a:p>
          <a:p>
            <a:endParaRPr lang="en-US" baseline="0" dirty="0"/>
          </a:p>
          <a:p>
            <a:pPr marL="171450" indent="-171450">
              <a:buFont typeface="Arial" panose="020B0604020202020204" pitchFamily="34" charset="0"/>
              <a:buChar char="•"/>
            </a:pPr>
            <a:r>
              <a:rPr lang="en-US" baseline="0" dirty="0"/>
              <a:t>Sometimes its easier to just walk away, or we tell ourselves this is the case.  If you are leaving due to a sexual harassment issue, you should report it and fight it. You do not need to leave due to someone else's bad behavior. If you want to leave don't feel like you are running away scared, you are being strong and healthy to remove yourself from a bad situation, if you can report the incident before leaving. You are worth too much to let this be the reason for change. And if it happens to you it may be happening to someone else. If you need help you can reach out to me and I can get you in contact with the HR (people) department at my company and they can help you, they are very, very good at helping people.</a:t>
            </a:r>
          </a:p>
          <a:p>
            <a:pPr marL="171450" indent="-171450">
              <a:buFont typeface="Arial" panose="020B0604020202020204" pitchFamily="34" charset="0"/>
              <a:buChar cha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Are you running away from something or running to something?</a:t>
            </a:r>
            <a:endParaRPr lang="en-US" baseline="0" dirty="0"/>
          </a:p>
          <a:p>
            <a:endParaRPr lang="en-US" baseline="0" dirty="0"/>
          </a:p>
          <a:p>
            <a:r>
              <a:rPr lang="en-US" baseline="0" dirty="0"/>
              <a:t>How loyal are you verses how loyal is your company to you?</a:t>
            </a:r>
          </a:p>
          <a:p>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7</a:t>
            </a:fld>
            <a:endParaRPr lang="en-US" dirty="0"/>
          </a:p>
        </p:txBody>
      </p:sp>
    </p:spTree>
    <p:extLst>
      <p:ext uri="{BB962C8B-B14F-4D97-AF65-F5344CB8AC3E}">
        <p14:creationId xmlns:p14="http://schemas.microsoft.com/office/powerpoint/2010/main" val="2435159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Your resume needs to be updated before you apply,</a:t>
            </a:r>
            <a:r>
              <a:rPr lang="en-US" baseline="0" dirty="0"/>
              <a:t> this sounds really obvious but just make sure you update it first</a:t>
            </a:r>
            <a:r>
              <a:rPr lang="en-US" dirty="0"/>
              <a:t>. </a:t>
            </a:r>
          </a:p>
          <a:p>
            <a:endParaRPr lang="en-US" dirty="0"/>
          </a:p>
          <a:p>
            <a:r>
              <a:rPr lang="en-US" dirty="0"/>
              <a:t>It should be professional and</a:t>
            </a:r>
            <a:r>
              <a:rPr lang="en-US" baseline="0" dirty="0"/>
              <a:t> to the point with the minimal amount of information that proves you know what you are doing and make you look enticing. One page preferred, but no longer then two pages. If you are applying out of state/town and are willing to relocate (on your own, or company specified) put that on your resume, don’t make people guess. Don’t put your resume in a random format.</a:t>
            </a:r>
          </a:p>
          <a:p>
            <a:endParaRPr lang="en-US" baseline="0" dirty="0"/>
          </a:p>
          <a:p>
            <a:r>
              <a:rPr lang="en-US" baseline="0" dirty="0"/>
              <a:t>Make sure your contact information is up-to-date on your resume! </a:t>
            </a:r>
          </a:p>
          <a:p>
            <a:endParaRPr lang="en-US" baseline="0" dirty="0"/>
          </a:p>
          <a:p>
            <a:r>
              <a:rPr lang="en-US" baseline="0" dirty="0"/>
              <a:t>If you have short employment times be willing to “justify” those times and make sure you are upfront about it, don’t try and hide these details from any of the interviewers. </a:t>
            </a:r>
          </a:p>
          <a:p>
            <a:endParaRPr lang="en-US" baseline="0" dirty="0"/>
          </a:p>
          <a:p>
            <a:r>
              <a:rPr lang="en-US" baseline="0" dirty="0"/>
              <a:t>When you apply add a cover letter (these are not ignored and might be what is needed to get in the door).  If the job listing is “Playful” have fun with the cover letter, if it’s serious follow suit.</a:t>
            </a:r>
          </a:p>
          <a:p>
            <a:endParaRPr lang="en-US" baseline="0" dirty="0"/>
          </a:p>
          <a:p>
            <a:r>
              <a:rPr lang="en-US" baseline="0" dirty="0"/>
              <a:t>Review the requirements, if you are close apply, if you are way off and you really want to see how you might fit in, it’s not a bad idea to apply. A lot of places keep track of resume’s and applicants so they can reach out later for a better fitting job or opportunity that may be available in the future.</a:t>
            </a:r>
          </a:p>
          <a:p>
            <a:endParaRPr lang="en-US" baseline="0" dirty="0"/>
          </a:p>
          <a:p>
            <a:r>
              <a:rPr lang="en-US" baseline="0" dirty="0"/>
              <a:t>You should be automating all your DBA tasks in PowerShell, this allows you to be able to interact with objects, this is critical to your future in database programing. </a:t>
            </a:r>
          </a:p>
          <a:p>
            <a:endParaRPr lang="en-US" baseline="0" dirty="0"/>
          </a:p>
          <a:p>
            <a:r>
              <a:rPr lang="en-US" baseline="0" dirty="0"/>
              <a:t>Your code should be in a GIT repository, this is a challenge for database people we don’t need to use it for your scripts.</a:t>
            </a:r>
          </a:p>
          <a:p>
            <a:endParaRPr lang="en-US" baseline="0" dirty="0"/>
          </a:p>
          <a:p>
            <a:r>
              <a:rPr lang="en-US" baseline="0" dirty="0"/>
              <a:t>You should start to understand different cloud providers and how they work with data. There is a big gap between on prem and cloud, you should close your understanding of that gap.</a:t>
            </a:r>
          </a:p>
          <a:p>
            <a:endParaRPr lang="en-US" baseline="0" dirty="0"/>
          </a:p>
        </p:txBody>
      </p:sp>
      <p:sp>
        <p:nvSpPr>
          <p:cNvPr id="4" name="Slide Number Placeholder 3"/>
          <p:cNvSpPr>
            <a:spLocks noGrp="1"/>
          </p:cNvSpPr>
          <p:nvPr>
            <p:ph type="sldNum" sz="quarter" idx="10"/>
          </p:nvPr>
        </p:nvSpPr>
        <p:spPr/>
        <p:txBody>
          <a:bodyPr/>
          <a:lstStyle/>
          <a:p>
            <a:fld id="{BB5750DE-0E3C-46B5-BC2C-5B4628307536}" type="slidenum">
              <a:rPr lang="en-US" smtClean="0"/>
              <a:t>8</a:t>
            </a:fld>
            <a:endParaRPr lang="en-US" dirty="0"/>
          </a:p>
        </p:txBody>
      </p:sp>
    </p:spTree>
    <p:extLst>
      <p:ext uri="{BB962C8B-B14F-4D97-AF65-F5344CB8AC3E}">
        <p14:creationId xmlns:p14="http://schemas.microsoft.com/office/powerpoint/2010/main" val="81599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is usually company rhetoric</a:t>
            </a:r>
            <a:r>
              <a:rPr lang="en-US" baseline="0" dirty="0"/>
              <a:t>, We are the best…, We have the best…, Look how great we are.</a:t>
            </a:r>
          </a:p>
          <a:p>
            <a:r>
              <a:rPr lang="en-US" baseline="0" dirty="0"/>
              <a:t>Asking question is a good way for you to see what the team or manager is like. If they are very smug or vague about the answers maybe you don’t want to work here.</a:t>
            </a:r>
          </a:p>
          <a:p>
            <a:r>
              <a:rPr lang="en-US" dirty="0"/>
              <a:t>Basically</a:t>
            </a:r>
            <a:r>
              <a:rPr lang="en-US" baseline="0" dirty="0"/>
              <a:t> you want to stock the company like a teenager, find out employee reviews good and bad.</a:t>
            </a:r>
          </a:p>
          <a:p>
            <a:pPr marL="171450" indent="-171450">
              <a:buFont typeface="Arial" panose="020B0604020202020204" pitchFamily="34" charset="0"/>
              <a:buChar char="•"/>
            </a:pPr>
            <a:r>
              <a:rPr lang="en-US" baseline="0" dirty="0"/>
              <a:t>LinkedIn (people)</a:t>
            </a:r>
          </a:p>
          <a:p>
            <a:pPr marL="171450" indent="-171450">
              <a:buFont typeface="Arial" panose="020B0604020202020204" pitchFamily="34" charset="0"/>
              <a:buChar char="•"/>
            </a:pPr>
            <a:r>
              <a:rPr lang="en-US" baseline="0" dirty="0"/>
              <a:t>Facebook (company)</a:t>
            </a:r>
          </a:p>
          <a:p>
            <a:pPr marL="171450" indent="-171450">
              <a:buFont typeface="Arial" panose="020B0604020202020204" pitchFamily="34" charset="0"/>
              <a:buChar char="•"/>
            </a:pPr>
            <a:r>
              <a:rPr lang="en-US" baseline="0" dirty="0"/>
              <a:t>Twitter</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10</a:t>
            </a:fld>
            <a:endParaRPr lang="en-US" dirty="0"/>
          </a:p>
        </p:txBody>
      </p:sp>
    </p:spTree>
    <p:extLst>
      <p:ext uri="{BB962C8B-B14F-4D97-AF65-F5344CB8AC3E}">
        <p14:creationId xmlns:p14="http://schemas.microsoft.com/office/powerpoint/2010/main" val="2975989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5750DE-0E3C-46B5-BC2C-5B4628307536}" type="slidenum">
              <a:rPr lang="en-US" smtClean="0"/>
              <a:t>11</a:t>
            </a:fld>
            <a:endParaRPr lang="en-US" dirty="0"/>
          </a:p>
        </p:txBody>
      </p:sp>
    </p:spTree>
    <p:extLst>
      <p:ext uri="{BB962C8B-B14F-4D97-AF65-F5344CB8AC3E}">
        <p14:creationId xmlns:p14="http://schemas.microsoft.com/office/powerpoint/2010/main" val="1559014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the interview they “feel you out” to see if you want too much money, or if you are really seriously</a:t>
            </a:r>
            <a:r>
              <a:rPr lang="en-US" baseline="0" dirty="0"/>
              <a:t> looking.  The person doing the interview is most likely not an IT person so try to avoid jargon.</a:t>
            </a:r>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13</a:t>
            </a:fld>
            <a:endParaRPr lang="en-US" dirty="0"/>
          </a:p>
        </p:txBody>
      </p:sp>
    </p:spTree>
    <p:extLst>
      <p:ext uri="{BB962C8B-B14F-4D97-AF65-F5344CB8AC3E}">
        <p14:creationId xmlns:p14="http://schemas.microsoft.com/office/powerpoint/2010/main" val="4793973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10/22/20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558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2271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10/22/20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6439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10/22/20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12914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10/22/20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4400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7861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2463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2097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10/22/20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094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5520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10/22/20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5631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3744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248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7949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879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5542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7636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10/22/20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304464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big-mountain-data-and-dev.loudswarm.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linkedin.com/in/drblind/" TargetMode="External"/><Relationship Id="rId2" Type="http://schemas.openxmlformats.org/officeDocument/2006/relationships/hyperlink" Target="https://github.com/SQLFitness/InterviewingForADBAJob" TargetMode="External"/><Relationship Id="rId1" Type="http://schemas.openxmlformats.org/officeDocument/2006/relationships/slideLayout" Target="../slideLayouts/slideLayout13.xml"/><Relationship Id="rId4" Type="http://schemas.openxmlformats.org/officeDocument/2006/relationships/hyperlink" Target="https://twitter.com/SQLFitnes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bit.ly/2bm3vwW" TargetMode="External"/><Relationship Id="rId2" Type="http://schemas.openxmlformats.org/officeDocument/2006/relationships/hyperlink" Target="https://big-mountain-data-and-dev.loudswarm.com/session/interviewing-for-dba-job" TargetMode="External"/><Relationship Id="rId1" Type="http://schemas.openxmlformats.org/officeDocument/2006/relationships/slideLayout" Target="../slideLayouts/slideLayout2.xml"/><Relationship Id="rId5" Type="http://schemas.openxmlformats.org/officeDocument/2006/relationships/hyperlink" Target="https://big-mountain-data-and-dev.loudswarm.com/" TargetMode="External"/><Relationship Id="rId4" Type="http://schemas.openxmlformats.org/officeDocument/2006/relationships/hyperlink" Target="https://app.sli.do/event/arg17hhr"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QLFitness/InterviewingForADBAJob"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hyperlink" Target="https://twitter.com/SQLFitness" TargetMode="External"/><Relationship Id="rId4" Type="http://schemas.openxmlformats.org/officeDocument/2006/relationships/hyperlink" Target="https://www.linkedin.com/in/drblin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92485" y="821266"/>
            <a:ext cx="6098705" cy="5222117"/>
          </a:xfrm>
        </p:spPr>
        <p:txBody>
          <a:bodyPr anchor="ctr">
            <a:normAutofit/>
          </a:bodyPr>
          <a:lstStyle/>
          <a:p>
            <a:pPr algn="r"/>
            <a:r>
              <a:rPr lang="en-US" sz="5400" dirty="0"/>
              <a:t>Interviewing for a </a:t>
            </a:r>
            <a:r>
              <a:rPr lang="en-US" sz="5400" i="1" dirty="0"/>
              <a:t>DBA</a:t>
            </a:r>
            <a:r>
              <a:rPr lang="en-US" sz="5400" dirty="0"/>
              <a:t> job</a:t>
            </a:r>
            <a:br>
              <a:rPr lang="en-US" sz="5400" dirty="0"/>
            </a:br>
            <a:r>
              <a:rPr lang="en-US" sz="5400" dirty="0"/>
              <a:t>And how to wow your new company</a:t>
            </a:r>
          </a:p>
        </p:txBody>
      </p:sp>
      <p:cxnSp>
        <p:nvCxnSpPr>
          <p:cNvPr id="11" name="Straight Connector 10">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AF26941-50B6-4D7B-AE52-225540B7E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50"/>
          <a:stretch/>
        </p:blipFill>
        <p:spPr>
          <a:xfrm rot="16200000">
            <a:off x="7521575" y="2187574"/>
            <a:ext cx="6857999" cy="2482850"/>
          </a:xfrm>
          <a:prstGeom prst="rect">
            <a:avLst/>
          </a:prstGeom>
        </p:spPr>
      </p:pic>
      <p:sp>
        <p:nvSpPr>
          <p:cNvPr id="3" name="Subtitle 2"/>
          <p:cNvSpPr>
            <a:spLocks noGrp="1"/>
          </p:cNvSpPr>
          <p:nvPr>
            <p:ph type="subTitle" idx="1"/>
          </p:nvPr>
        </p:nvSpPr>
        <p:spPr>
          <a:xfrm>
            <a:off x="7903029" y="821266"/>
            <a:ext cx="3265713" cy="5222117"/>
          </a:xfrm>
        </p:spPr>
        <p:txBody>
          <a:bodyPr anchor="ctr">
            <a:normAutofit/>
          </a:bodyPr>
          <a:lstStyle/>
          <a:p>
            <a:r>
              <a:rPr lang="en-US" dirty="0"/>
              <a:t>Steve Peterson</a:t>
            </a:r>
            <a:br>
              <a:rPr lang="en-US" dirty="0"/>
            </a:br>
            <a:r>
              <a:rPr lang="en-US" dirty="0"/>
              <a:t>Sr Data Engineer</a:t>
            </a:r>
            <a:br>
              <a:rPr lang="en-US" dirty="0"/>
            </a:br>
            <a:r>
              <a:rPr lang="en-US" dirty="0"/>
              <a:t>1800 CONTACTS INC</a:t>
            </a:r>
          </a:p>
        </p:txBody>
      </p:sp>
      <p:sp>
        <p:nvSpPr>
          <p:cNvPr id="4" name="TextBox 3">
            <a:extLst>
              <a:ext uri="{FF2B5EF4-FFF2-40B4-BE49-F238E27FC236}">
                <a16:creationId xmlns:a16="http://schemas.microsoft.com/office/drawing/2014/main" id="{DDE5768F-5F76-E644-8A6A-C31809A4E2D1}"/>
              </a:ext>
            </a:extLst>
          </p:cNvPr>
          <p:cNvSpPr txBox="1"/>
          <p:nvPr/>
        </p:nvSpPr>
        <p:spPr>
          <a:xfrm>
            <a:off x="4043363" y="42719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7735654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prepare, Prepare </a:t>
            </a:r>
          </a:p>
        </p:txBody>
      </p:sp>
      <p:sp>
        <p:nvSpPr>
          <p:cNvPr id="3" name="Content Placeholder 2"/>
          <p:cNvSpPr>
            <a:spLocks noGrp="1"/>
          </p:cNvSpPr>
          <p:nvPr>
            <p:ph idx="1"/>
          </p:nvPr>
        </p:nvSpPr>
        <p:spPr/>
        <p:txBody>
          <a:bodyPr/>
          <a:lstStyle/>
          <a:p>
            <a:r>
              <a:rPr lang="en-US" dirty="0"/>
              <a:t>Find out about the company - DEMO</a:t>
            </a:r>
          </a:p>
          <a:p>
            <a:r>
              <a:rPr lang="en-US" dirty="0"/>
              <a:t>Read about the companies' culture on their website.</a:t>
            </a:r>
          </a:p>
          <a:p>
            <a:r>
              <a:rPr lang="en-US" dirty="0"/>
              <a:t>See what perks they offer</a:t>
            </a:r>
          </a:p>
          <a:p>
            <a:pPr lvl="1"/>
            <a:r>
              <a:rPr lang="en-US" dirty="0"/>
              <a:t>Ask questions about the “perks” to </a:t>
            </a:r>
            <a:r>
              <a:rPr lang="en-US" u="sng" dirty="0"/>
              <a:t>every person</a:t>
            </a:r>
            <a:r>
              <a:rPr lang="en-US" dirty="0"/>
              <a:t> who interviews you.</a:t>
            </a:r>
          </a:p>
          <a:p>
            <a:r>
              <a:rPr lang="en-US" dirty="0"/>
              <a:t>Try to find out about people you may be interview with</a:t>
            </a:r>
          </a:p>
          <a:p>
            <a:pPr marL="0" indent="0">
              <a:buNone/>
            </a:pPr>
            <a:endParaRPr lang="en-US" dirty="0"/>
          </a:p>
        </p:txBody>
      </p:sp>
    </p:spTree>
    <p:extLst>
      <p:ext uri="{BB962C8B-B14F-4D97-AF65-F5344CB8AC3E}">
        <p14:creationId xmlns:p14="http://schemas.microsoft.com/office/powerpoint/2010/main" val="2893273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1760-9740-F84A-9E49-B689F130B1B8}"/>
              </a:ext>
            </a:extLst>
          </p:cNvPr>
          <p:cNvSpPr>
            <a:spLocks noGrp="1"/>
          </p:cNvSpPr>
          <p:nvPr>
            <p:ph type="title"/>
          </p:nvPr>
        </p:nvSpPr>
        <p:spPr/>
        <p:txBody>
          <a:bodyPr/>
          <a:lstStyle/>
          <a:p>
            <a:r>
              <a:rPr lang="en-US" dirty="0"/>
              <a:t>Remote Work?!?</a:t>
            </a:r>
          </a:p>
        </p:txBody>
      </p:sp>
      <p:sp>
        <p:nvSpPr>
          <p:cNvPr id="3" name="Content Placeholder 2">
            <a:extLst>
              <a:ext uri="{FF2B5EF4-FFF2-40B4-BE49-F238E27FC236}">
                <a16:creationId xmlns:a16="http://schemas.microsoft.com/office/drawing/2014/main" id="{B5F8AE68-B506-6B40-86D8-7A0DAFA4687B}"/>
              </a:ext>
            </a:extLst>
          </p:cNvPr>
          <p:cNvSpPr>
            <a:spLocks noGrp="1"/>
          </p:cNvSpPr>
          <p:nvPr>
            <p:ph idx="1"/>
          </p:nvPr>
        </p:nvSpPr>
        <p:spPr/>
        <p:txBody>
          <a:bodyPr/>
          <a:lstStyle/>
          <a:p>
            <a:r>
              <a:rPr lang="en-US" dirty="0"/>
              <a:t>Welcome to 2020!!!</a:t>
            </a:r>
          </a:p>
          <a:p>
            <a:r>
              <a:rPr lang="en-US" dirty="0"/>
              <a:t>You should be able to adapt… to everything</a:t>
            </a:r>
          </a:p>
          <a:p>
            <a:r>
              <a:rPr lang="en-US" dirty="0"/>
              <a:t>How do you remote work</a:t>
            </a:r>
          </a:p>
          <a:p>
            <a:r>
              <a:rPr lang="en-US" dirty="0"/>
              <a:t>Be prepared to be on video</a:t>
            </a:r>
          </a:p>
          <a:p>
            <a:r>
              <a:rPr lang="en-US" dirty="0"/>
              <a:t>Install video clients before the interview</a:t>
            </a:r>
          </a:p>
          <a:p>
            <a:pPr lvl="1"/>
            <a:r>
              <a:rPr lang="en-US" dirty="0"/>
              <a:t>Make sure you client is installed</a:t>
            </a:r>
          </a:p>
          <a:p>
            <a:pPr lvl="1"/>
            <a:r>
              <a:rPr lang="en-US" dirty="0"/>
              <a:t>Try to use the client </a:t>
            </a:r>
          </a:p>
          <a:p>
            <a:r>
              <a:rPr lang="en-US" dirty="0"/>
              <a:t>Don’t be shy, but be prepared</a:t>
            </a:r>
          </a:p>
        </p:txBody>
      </p:sp>
      <p:pic>
        <p:nvPicPr>
          <p:cNvPr id="5" name="Picture 4" descr="A person wearing a suit and tie&#10;&#10;Description automatically generated">
            <a:extLst>
              <a:ext uri="{FF2B5EF4-FFF2-40B4-BE49-F238E27FC236}">
                <a16:creationId xmlns:a16="http://schemas.microsoft.com/office/drawing/2014/main" id="{7EACC887-53BE-EB47-99B4-AB34D9CABD30}"/>
              </a:ext>
            </a:extLst>
          </p:cNvPr>
          <p:cNvPicPr>
            <a:picLocks noChangeAspect="1"/>
          </p:cNvPicPr>
          <p:nvPr/>
        </p:nvPicPr>
        <p:blipFill>
          <a:blip r:embed="rId3"/>
          <a:stretch>
            <a:fillRect/>
          </a:stretch>
        </p:blipFill>
        <p:spPr>
          <a:xfrm>
            <a:off x="8149045" y="1897185"/>
            <a:ext cx="3357155" cy="4196443"/>
          </a:xfrm>
          <a:prstGeom prst="rect">
            <a:avLst/>
          </a:prstGeom>
        </p:spPr>
      </p:pic>
    </p:spTree>
    <p:extLst>
      <p:ext uri="{BB962C8B-B14F-4D97-AF65-F5344CB8AC3E}">
        <p14:creationId xmlns:p14="http://schemas.microsoft.com/office/powerpoint/2010/main" val="295998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0C1ADB-B5E9-2D4A-8432-7EBA36301DFB}"/>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91515C1D-D33F-9A44-B2A3-95CEAA5BB29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6286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109" y="764374"/>
            <a:ext cx="10741091" cy="1293028"/>
          </a:xfrm>
        </p:spPr>
        <p:txBody>
          <a:bodyPr/>
          <a:lstStyle/>
          <a:p>
            <a:r>
              <a:rPr lang="en-US" dirty="0"/>
              <a:t>Basic Phone screen or first Interview </a:t>
            </a:r>
          </a:p>
        </p:txBody>
      </p:sp>
      <p:sp>
        <p:nvSpPr>
          <p:cNvPr id="3" name="Content Placeholder 2"/>
          <p:cNvSpPr>
            <a:spLocks noGrp="1"/>
          </p:cNvSpPr>
          <p:nvPr>
            <p:ph idx="1"/>
          </p:nvPr>
        </p:nvSpPr>
        <p:spPr/>
        <p:txBody>
          <a:bodyPr/>
          <a:lstStyle/>
          <a:p>
            <a:r>
              <a:rPr lang="en-US" dirty="0"/>
              <a:t>Almost</a:t>
            </a:r>
            <a:r>
              <a:rPr lang="en-US" baseline="0" dirty="0"/>
              <a:t> every “1</a:t>
            </a:r>
            <a:r>
              <a:rPr lang="en-US" baseline="30000" dirty="0"/>
              <a:t>st</a:t>
            </a:r>
            <a:r>
              <a:rPr lang="en-US" baseline="0" dirty="0"/>
              <a:t>” interview is a basic question and answer session.</a:t>
            </a:r>
          </a:p>
          <a:p>
            <a:pPr lvl="1"/>
            <a:r>
              <a:rPr lang="en-US" dirty="0"/>
              <a:t>What is your plan for 5 years</a:t>
            </a:r>
          </a:p>
          <a:p>
            <a:pPr lvl="1"/>
            <a:r>
              <a:rPr lang="en-US" dirty="0"/>
              <a:t>When</a:t>
            </a:r>
            <a:r>
              <a:rPr lang="en-US" baseline="0" dirty="0"/>
              <a:t> did you fail</a:t>
            </a:r>
          </a:p>
          <a:p>
            <a:pPr lvl="2"/>
            <a:r>
              <a:rPr lang="en-US" baseline="0" dirty="0"/>
              <a:t>What have you learned from your mistakes</a:t>
            </a:r>
          </a:p>
          <a:p>
            <a:pPr lvl="1"/>
            <a:r>
              <a:rPr lang="en-US" dirty="0"/>
              <a:t>How</a:t>
            </a:r>
            <a:r>
              <a:rPr lang="en-US" baseline="0" dirty="0"/>
              <a:t> much money do you want</a:t>
            </a:r>
          </a:p>
          <a:p>
            <a:pPr lvl="1"/>
            <a:r>
              <a:rPr lang="en-US" baseline="0" dirty="0"/>
              <a:t>Can we contact your references</a:t>
            </a:r>
          </a:p>
          <a:p>
            <a:pPr lvl="1"/>
            <a:r>
              <a:rPr lang="en-US" dirty="0"/>
              <a:t>Ability to think on your feet – Not technical</a:t>
            </a:r>
          </a:p>
          <a:p>
            <a:pPr lvl="1"/>
            <a:r>
              <a:rPr lang="en-US" dirty="0"/>
              <a:t>Availability</a:t>
            </a:r>
          </a:p>
          <a:p>
            <a:pPr lvl="2"/>
            <a:r>
              <a:rPr lang="en-US" dirty="0"/>
              <a:t>Two-week notice or loose ends that need to be tied up (large projects).</a:t>
            </a:r>
          </a:p>
          <a:p>
            <a:pPr lvl="1"/>
            <a:r>
              <a:rPr lang="en-US" dirty="0"/>
              <a:t>Motivation for this position</a:t>
            </a:r>
          </a:p>
        </p:txBody>
      </p:sp>
    </p:spTree>
    <p:extLst>
      <p:ext uri="{BB962C8B-B14F-4D97-AF65-F5344CB8AC3E}">
        <p14:creationId xmlns:p14="http://schemas.microsoft.com/office/powerpoint/2010/main" val="56882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or follow-up</a:t>
            </a:r>
          </a:p>
        </p:txBody>
      </p:sp>
      <p:sp>
        <p:nvSpPr>
          <p:cNvPr id="3" name="Content Placeholder 2"/>
          <p:cNvSpPr>
            <a:spLocks noGrp="1"/>
          </p:cNvSpPr>
          <p:nvPr>
            <p:ph idx="1"/>
          </p:nvPr>
        </p:nvSpPr>
        <p:spPr/>
        <p:txBody>
          <a:bodyPr>
            <a:normAutofit/>
          </a:bodyPr>
          <a:lstStyle/>
          <a:p>
            <a:r>
              <a:rPr lang="en-US" dirty="0"/>
              <a:t>Calm down (remember you’re smart) you made it through one interview</a:t>
            </a:r>
          </a:p>
          <a:p>
            <a:r>
              <a:rPr lang="en-US" dirty="0"/>
              <a:t>Plan on getting to the interview earlier (10-15 minutes)</a:t>
            </a:r>
          </a:p>
          <a:p>
            <a:r>
              <a:rPr lang="en-US" dirty="0"/>
              <a:t>If you need caffeine have your normal amount (don’t power bomb 2 Rock Stars to be “on”)</a:t>
            </a:r>
          </a:p>
          <a:p>
            <a:r>
              <a:rPr lang="en-US" dirty="0"/>
              <a:t>Let's</a:t>
            </a:r>
            <a:r>
              <a:rPr lang="en-US" baseline="0" dirty="0"/>
              <a:t> look at some questions:</a:t>
            </a:r>
          </a:p>
          <a:p>
            <a:pPr lvl="1"/>
            <a:r>
              <a:rPr lang="en-US" dirty="0"/>
              <a:t>The</a:t>
            </a:r>
            <a:r>
              <a:rPr lang="en-US" baseline="0" dirty="0"/>
              <a:t> list of questions come from SQL Server 2000 and above.</a:t>
            </a:r>
          </a:p>
          <a:p>
            <a:pPr lvl="1"/>
            <a:r>
              <a:rPr lang="en-US" baseline="0" dirty="0"/>
              <a:t>We should all know these questions</a:t>
            </a:r>
          </a:p>
          <a:p>
            <a:pPr lvl="1"/>
            <a:r>
              <a:rPr lang="en-US" baseline="0" dirty="0"/>
              <a:t>We’ve adapted  some of the questions for “interview” style,</a:t>
            </a:r>
            <a:r>
              <a:rPr lang="en-US" dirty="0"/>
              <a:t> but the information is basic</a:t>
            </a:r>
          </a:p>
          <a:p>
            <a:r>
              <a:rPr lang="en-US" dirty="0"/>
              <a:t>Remember to stay calm, if you don’t know something say so.</a:t>
            </a:r>
          </a:p>
        </p:txBody>
      </p:sp>
    </p:spTree>
    <p:extLst>
      <p:ext uri="{BB962C8B-B14F-4D97-AF65-F5344CB8AC3E}">
        <p14:creationId xmlns:p14="http://schemas.microsoft.com/office/powerpoint/2010/main" val="2232111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0C1ADB-B5E9-2D4A-8432-7EBA36301DFB}"/>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91515C1D-D33F-9A44-B2A3-95CEAA5BB29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0969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Demonstrate</a:t>
            </a:r>
            <a:r>
              <a:rPr lang="en-US" baseline="0" dirty="0"/>
              <a:t> skills</a:t>
            </a:r>
            <a:endParaRPr lang="en-US" dirty="0"/>
          </a:p>
        </p:txBody>
      </p:sp>
      <p:sp>
        <p:nvSpPr>
          <p:cNvPr id="3" name="Content Placeholder 2"/>
          <p:cNvSpPr>
            <a:spLocks noGrp="1"/>
          </p:cNvSpPr>
          <p:nvPr>
            <p:ph idx="1"/>
          </p:nvPr>
        </p:nvSpPr>
        <p:spPr/>
        <p:txBody>
          <a:bodyPr/>
          <a:lstStyle/>
          <a:p>
            <a:r>
              <a:rPr lang="en-US" dirty="0"/>
              <a:t>Let see those T-SQL skills with a DEMO. </a:t>
            </a:r>
          </a:p>
          <a:p>
            <a:pPr marL="0" indent="0">
              <a:buNone/>
            </a:pPr>
            <a:endParaRPr lang="en-US" dirty="0"/>
          </a:p>
        </p:txBody>
      </p:sp>
      <p:pic>
        <p:nvPicPr>
          <p:cNvPr id="4" name="Picture 3"/>
          <p:cNvPicPr>
            <a:picLocks noChangeAspect="1"/>
          </p:cNvPicPr>
          <p:nvPr/>
        </p:nvPicPr>
        <p:blipFill>
          <a:blip r:embed="rId3"/>
          <a:stretch>
            <a:fillRect/>
          </a:stretch>
        </p:blipFill>
        <p:spPr>
          <a:xfrm>
            <a:off x="1666875" y="152400"/>
            <a:ext cx="8858251" cy="6553200"/>
          </a:xfrm>
          <a:prstGeom prst="rect">
            <a:avLst/>
          </a:prstGeom>
        </p:spPr>
      </p:pic>
    </p:spTree>
    <p:extLst>
      <p:ext uri="{BB962C8B-B14F-4D97-AF65-F5344CB8AC3E}">
        <p14:creationId xmlns:p14="http://schemas.microsoft.com/office/powerpoint/2010/main" val="352210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a:t>
            </a:r>
          </a:p>
        </p:txBody>
      </p:sp>
      <p:sp>
        <p:nvSpPr>
          <p:cNvPr id="3" name="Content Placeholder 2"/>
          <p:cNvSpPr>
            <a:spLocks noGrp="1"/>
          </p:cNvSpPr>
          <p:nvPr>
            <p:ph idx="1"/>
          </p:nvPr>
        </p:nvSpPr>
        <p:spPr/>
        <p:txBody>
          <a:bodyPr/>
          <a:lstStyle/>
          <a:p>
            <a:r>
              <a:rPr lang="en-US" dirty="0"/>
              <a:t>Why Change</a:t>
            </a:r>
          </a:p>
          <a:p>
            <a:r>
              <a:rPr lang="en-US" dirty="0"/>
              <a:t>Where to start</a:t>
            </a:r>
          </a:p>
          <a:p>
            <a:r>
              <a:rPr lang="en-US" dirty="0"/>
              <a:t>Prepare, Prepare, Prepare</a:t>
            </a:r>
          </a:p>
          <a:p>
            <a:r>
              <a:rPr lang="en-US" dirty="0"/>
              <a:t>Remote Work!?!</a:t>
            </a:r>
          </a:p>
          <a:p>
            <a:r>
              <a:rPr lang="en-US" dirty="0"/>
              <a:t>I’ll show you how to interview and a few tips and tricks to get over the interview jitters.</a:t>
            </a:r>
          </a:p>
          <a:p>
            <a:pPr lvl="1"/>
            <a:r>
              <a:rPr lang="en-US" dirty="0"/>
              <a:t>Basic – Phone screen</a:t>
            </a:r>
          </a:p>
          <a:p>
            <a:pPr lvl="1"/>
            <a:r>
              <a:rPr lang="en-US" dirty="0"/>
              <a:t>Technical </a:t>
            </a:r>
          </a:p>
          <a:p>
            <a:pPr lvl="1"/>
            <a:r>
              <a:rPr lang="en-US" dirty="0"/>
              <a:t>Demonstrated skills</a:t>
            </a:r>
          </a:p>
          <a:p>
            <a:endParaRPr lang="en-US" dirty="0"/>
          </a:p>
        </p:txBody>
      </p:sp>
    </p:spTree>
    <p:extLst>
      <p:ext uri="{BB962C8B-B14F-4D97-AF65-F5344CB8AC3E}">
        <p14:creationId xmlns:p14="http://schemas.microsoft.com/office/powerpoint/2010/main" val="345936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0C1ADB-B5E9-2D4A-8432-7EBA36301DFB}"/>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91515C1D-D33F-9A44-B2A3-95CEAA5BB29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347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6BE3FA-BB71-824B-A027-963A4A1FFF53}"/>
              </a:ext>
            </a:extLst>
          </p:cNvPr>
          <p:cNvSpPr/>
          <p:nvPr/>
        </p:nvSpPr>
        <p:spPr>
          <a:xfrm>
            <a:off x="409575" y="2151727"/>
            <a:ext cx="11372850" cy="2554545"/>
          </a:xfrm>
          <a:prstGeom prst="rect">
            <a:avLst/>
          </a:prstGeom>
        </p:spPr>
        <p:txBody>
          <a:bodyPr wrap="square">
            <a:spAutoFit/>
          </a:bodyPr>
          <a:lstStyle/>
          <a:p>
            <a:pPr algn="ctr"/>
            <a:r>
              <a:rPr lang="en-US" sz="4000" dirty="0">
                <a:solidFill>
                  <a:srgbClr val="1D1C1D"/>
                </a:solidFill>
                <a:latin typeface="Slack-Lato"/>
              </a:rPr>
              <a:t>Please leave feedback for your sessions. The survey page can be found on Loudswarm (</a:t>
            </a:r>
            <a:r>
              <a:rPr lang="en-US" sz="4000" dirty="0">
                <a:latin typeface="Slack-Lato"/>
                <a:hlinkClick r:id="rId2"/>
              </a:rPr>
              <a:t>https://big-mountain-data-and-dev.loudswarm.com/</a:t>
            </a:r>
            <a:r>
              <a:rPr lang="en-US" sz="4000" dirty="0">
                <a:solidFill>
                  <a:srgbClr val="1D1C1D"/>
                </a:solidFill>
                <a:latin typeface="Slack-Lato"/>
              </a:rPr>
              <a:t>). On the Left-hand side under feedback.</a:t>
            </a:r>
            <a:endParaRPr lang="en-US" sz="4000" dirty="0"/>
          </a:p>
        </p:txBody>
      </p:sp>
    </p:spTree>
    <p:extLst>
      <p:ext uri="{BB962C8B-B14F-4D97-AF65-F5344CB8AC3E}">
        <p14:creationId xmlns:p14="http://schemas.microsoft.com/office/powerpoint/2010/main" val="2495916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EDB06-C813-1042-9861-C17A635F2C47}"/>
              </a:ext>
            </a:extLst>
          </p:cNvPr>
          <p:cNvSpPr>
            <a:spLocks noGrp="1"/>
          </p:cNvSpPr>
          <p:nvPr>
            <p:ph type="title"/>
          </p:nvPr>
        </p:nvSpPr>
        <p:spPr/>
        <p:txBody>
          <a:bodyPr/>
          <a:lstStyle/>
          <a:p>
            <a:r>
              <a:rPr lang="en-US" dirty="0"/>
              <a:t>Steve Peterson</a:t>
            </a:r>
          </a:p>
        </p:txBody>
      </p:sp>
      <p:sp>
        <p:nvSpPr>
          <p:cNvPr id="4" name="TextBox 3">
            <a:extLst>
              <a:ext uri="{FF2B5EF4-FFF2-40B4-BE49-F238E27FC236}">
                <a16:creationId xmlns:a16="http://schemas.microsoft.com/office/drawing/2014/main" id="{BC861FE2-BB01-A147-925F-D0E5CC48537E}"/>
              </a:ext>
            </a:extLst>
          </p:cNvPr>
          <p:cNvSpPr txBox="1"/>
          <p:nvPr/>
        </p:nvSpPr>
        <p:spPr>
          <a:xfrm>
            <a:off x="555171" y="2057401"/>
            <a:ext cx="10951029" cy="3139321"/>
          </a:xfrm>
          <a:prstGeom prst="rect">
            <a:avLst/>
          </a:prstGeom>
          <a:noFill/>
        </p:spPr>
        <p:txBody>
          <a:bodyPr wrap="square" rtlCol="0">
            <a:spAutoFit/>
          </a:bodyPr>
          <a:lstStyle/>
          <a:p>
            <a:r>
              <a:rPr lang="en-US" sz="2200" dirty="0"/>
              <a:t>I have worked in ASP.NET and C# for several years before turning to SQL Server and T-SQL where I was/am a SQL Server DBA for over 12 years. </a:t>
            </a:r>
          </a:p>
          <a:p>
            <a:r>
              <a:rPr lang="en-US" sz="2200" dirty="0"/>
              <a:t>I am now shifting my focus toward Data in the Cloud using AWS, Kafka, Databricks.</a:t>
            </a:r>
          </a:p>
          <a:p>
            <a:br>
              <a:rPr lang="en-US" sz="2200" dirty="0"/>
            </a:br>
            <a:r>
              <a:rPr lang="en-US" sz="2200" dirty="0"/>
              <a:t>Microsoft Certified Professional (MCP)</a:t>
            </a:r>
          </a:p>
          <a:p>
            <a:r>
              <a:rPr lang="en-US" sz="2200" dirty="0"/>
              <a:t>Microsoft Certified Technology Specialist (MCTS) </a:t>
            </a:r>
          </a:p>
          <a:p>
            <a:br>
              <a:rPr lang="en-US" sz="2200" dirty="0"/>
            </a:br>
            <a:r>
              <a:rPr lang="en-US" sz="2200" dirty="0"/>
              <a:t>I also like photography</a:t>
            </a:r>
          </a:p>
        </p:txBody>
      </p:sp>
    </p:spTree>
    <p:extLst>
      <p:ext uri="{BB962C8B-B14F-4D97-AF65-F5344CB8AC3E}">
        <p14:creationId xmlns:p14="http://schemas.microsoft.com/office/powerpoint/2010/main" val="3626841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0321-928B-7145-B480-9A879090FE17}"/>
              </a:ext>
            </a:extLst>
          </p:cNvPr>
          <p:cNvSpPr>
            <a:spLocks noGrp="1"/>
          </p:cNvSpPr>
          <p:nvPr>
            <p:ph type="title"/>
          </p:nvPr>
        </p:nvSpPr>
        <p:spPr>
          <a:xfrm>
            <a:off x="1022892" y="2326821"/>
            <a:ext cx="10146215" cy="2106386"/>
          </a:xfrm>
        </p:spPr>
        <p:txBody>
          <a:bodyPr>
            <a:normAutofit/>
          </a:bodyPr>
          <a:lstStyle/>
          <a:p>
            <a:pPr algn="ctr"/>
            <a:r>
              <a:rPr lang="en-US" sz="2400" dirty="0">
                <a:hlinkClick r:id="rId2"/>
              </a:rPr>
              <a:t>https://github.com/SQLFitness/InterviewingForADBAJob</a:t>
            </a:r>
            <a:br>
              <a:rPr lang="en-US" sz="2400" dirty="0"/>
            </a:br>
            <a:br>
              <a:rPr lang="en-US" sz="2400" dirty="0"/>
            </a:br>
            <a:r>
              <a:rPr lang="en-US" sz="2400" dirty="0">
                <a:hlinkClick r:id="rId3"/>
              </a:rPr>
              <a:t>https://www.linkedin.com/in/drblind/</a:t>
            </a:r>
            <a:br>
              <a:rPr lang="en-US" sz="2400" dirty="0"/>
            </a:br>
            <a:br>
              <a:rPr lang="en-US" sz="2400" dirty="0"/>
            </a:br>
            <a:r>
              <a:rPr lang="en-US" sz="2400" dirty="0">
                <a:hlinkClick r:id="rId4"/>
              </a:rPr>
              <a:t>https://twitter.com/SQLFitness</a:t>
            </a:r>
            <a:endParaRPr lang="en-US" sz="2400" dirty="0"/>
          </a:p>
        </p:txBody>
      </p:sp>
      <p:sp>
        <p:nvSpPr>
          <p:cNvPr id="4" name="TextBox 3">
            <a:extLst>
              <a:ext uri="{FF2B5EF4-FFF2-40B4-BE49-F238E27FC236}">
                <a16:creationId xmlns:a16="http://schemas.microsoft.com/office/drawing/2014/main" id="{4ABCB99B-2047-2A49-B3EB-5A45F8E3DE5A}"/>
              </a:ext>
            </a:extLst>
          </p:cNvPr>
          <p:cNvSpPr txBox="1"/>
          <p:nvPr/>
        </p:nvSpPr>
        <p:spPr>
          <a:xfrm>
            <a:off x="10744200" y="33800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14136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92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0649-7E6C-D745-8577-B19A40C9B733}"/>
              </a:ext>
            </a:extLst>
          </p:cNvPr>
          <p:cNvSpPr>
            <a:spLocks noGrp="1"/>
          </p:cNvSpPr>
          <p:nvPr>
            <p:ph type="title"/>
          </p:nvPr>
        </p:nvSpPr>
        <p:spPr/>
        <p:txBody>
          <a:bodyPr/>
          <a:lstStyle/>
          <a:p>
            <a:r>
              <a:rPr lang="en-US" dirty="0"/>
              <a:t>Discussions &amp; Feedback</a:t>
            </a:r>
          </a:p>
        </p:txBody>
      </p:sp>
      <p:sp>
        <p:nvSpPr>
          <p:cNvPr id="3" name="Content Placeholder 2">
            <a:extLst>
              <a:ext uri="{FF2B5EF4-FFF2-40B4-BE49-F238E27FC236}">
                <a16:creationId xmlns:a16="http://schemas.microsoft.com/office/drawing/2014/main" id="{A39459BD-A538-6848-BAC5-B5011348E10B}"/>
              </a:ext>
            </a:extLst>
          </p:cNvPr>
          <p:cNvSpPr>
            <a:spLocks noGrp="1"/>
          </p:cNvSpPr>
          <p:nvPr>
            <p:ph idx="1"/>
          </p:nvPr>
        </p:nvSpPr>
        <p:spPr/>
        <p:txBody>
          <a:bodyPr>
            <a:normAutofit/>
          </a:bodyPr>
          <a:lstStyle/>
          <a:p>
            <a:r>
              <a:rPr lang="en-US" dirty="0">
                <a:hlinkClick r:id="rId2"/>
              </a:rPr>
              <a:t>https://big-mountain-data-and-dev.loudswarm.com/session/interviewing-for-dba-job</a:t>
            </a:r>
            <a:endParaRPr lang="en-US" dirty="0"/>
          </a:p>
          <a:p>
            <a:r>
              <a:rPr lang="en-US" dirty="0"/>
              <a:t>Slack space: http</a:t>
            </a:r>
            <a:r>
              <a:rPr lang="en-US" sz="2400" dirty="0">
                <a:hlinkClick r:id="rId3"/>
              </a:rPr>
              <a:t>://bit.ly/2bm3vwW</a:t>
            </a:r>
            <a:endParaRPr lang="en-US" sz="2400" dirty="0"/>
          </a:p>
          <a:p>
            <a:r>
              <a:rPr lang="en-US" dirty="0"/>
              <a:t>Slack channel: #bmdd_room4 </a:t>
            </a:r>
          </a:p>
          <a:p>
            <a:r>
              <a:rPr lang="en-US" dirty="0"/>
              <a:t>Slido: </a:t>
            </a:r>
            <a:r>
              <a:rPr lang="en-US" dirty="0">
                <a:hlinkClick r:id="rId4"/>
              </a:rPr>
              <a:t>https://app.sli.do/event/arg17hhr</a:t>
            </a:r>
            <a:r>
              <a:rPr lang="en-US" dirty="0"/>
              <a:t>  </a:t>
            </a:r>
          </a:p>
          <a:p>
            <a:pPr marL="0" indent="0">
              <a:buNone/>
            </a:pPr>
            <a:endParaRPr lang="en-US" dirty="0"/>
          </a:p>
          <a:p>
            <a:pPr marL="0" indent="0">
              <a:buNone/>
            </a:pPr>
            <a:endParaRPr lang="en-US" dirty="0"/>
          </a:p>
          <a:p>
            <a:r>
              <a:rPr lang="en-US" dirty="0"/>
              <a:t>Please leave feedback for your sessions. The survey page can be found on Loudswarm (</a:t>
            </a:r>
            <a:r>
              <a:rPr lang="en-US" dirty="0">
                <a:hlinkClick r:id="rId5"/>
              </a:rPr>
              <a:t>https://big-mountain-data-and-dev.loudswarm.com/</a:t>
            </a:r>
            <a:r>
              <a:rPr lang="en-US" dirty="0"/>
              <a:t>). On the Left-hand side under feedback.</a:t>
            </a:r>
          </a:p>
        </p:txBody>
      </p:sp>
    </p:spTree>
    <p:extLst>
      <p:ext uri="{BB962C8B-B14F-4D97-AF65-F5344CB8AC3E}">
        <p14:creationId xmlns:p14="http://schemas.microsoft.com/office/powerpoint/2010/main" val="62852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515815" y="2194562"/>
            <a:ext cx="10990385" cy="4024125"/>
          </a:xfrm>
        </p:spPr>
        <p:txBody>
          <a:bodyPr>
            <a:normAutofit/>
          </a:bodyPr>
          <a:lstStyle/>
          <a:p>
            <a:r>
              <a:rPr lang="en-US" dirty="0"/>
              <a:t>We are really </a:t>
            </a:r>
            <a:r>
              <a:rPr lang="en-US" i="1" dirty="0"/>
              <a:t>really</a:t>
            </a:r>
            <a:r>
              <a:rPr lang="en-US" dirty="0"/>
              <a:t> smart, but can we show our best side when we interview?</a:t>
            </a:r>
          </a:p>
          <a:p>
            <a:r>
              <a:rPr lang="en-US" dirty="0"/>
              <a:t>Why Change</a:t>
            </a:r>
          </a:p>
          <a:p>
            <a:r>
              <a:rPr lang="en-US" dirty="0"/>
              <a:t>Where to start</a:t>
            </a:r>
          </a:p>
          <a:p>
            <a:r>
              <a:rPr lang="en-US" dirty="0"/>
              <a:t>Prepare, Prepare, Prepare</a:t>
            </a:r>
          </a:p>
          <a:p>
            <a:r>
              <a:rPr lang="en-US" dirty="0"/>
              <a:t>Remote work?!?</a:t>
            </a:r>
          </a:p>
          <a:p>
            <a:r>
              <a:rPr lang="en-US" dirty="0"/>
              <a:t>I’ll show you how to interview and a few tips and tricks to get over the interview jitters.</a:t>
            </a:r>
          </a:p>
          <a:p>
            <a:pPr lvl="1"/>
            <a:r>
              <a:rPr lang="en-US" dirty="0"/>
              <a:t>Basic – Phone screen</a:t>
            </a:r>
          </a:p>
          <a:p>
            <a:pPr lvl="1"/>
            <a:r>
              <a:rPr lang="en-US" dirty="0"/>
              <a:t>Technical </a:t>
            </a:r>
          </a:p>
          <a:p>
            <a:pPr lvl="1"/>
            <a:r>
              <a:rPr lang="en-US" dirty="0"/>
              <a:t>Demonstrated skills – DBA…</a:t>
            </a:r>
          </a:p>
          <a:p>
            <a:endParaRPr lang="en-US" dirty="0"/>
          </a:p>
        </p:txBody>
      </p:sp>
    </p:spTree>
    <p:extLst>
      <p:ext uri="{BB962C8B-B14F-4D97-AF65-F5344CB8AC3E}">
        <p14:creationId xmlns:p14="http://schemas.microsoft.com/office/powerpoint/2010/main" val="117842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0321-928B-7145-B480-9A879090FE17}"/>
              </a:ext>
            </a:extLst>
          </p:cNvPr>
          <p:cNvSpPr>
            <a:spLocks noGrp="1"/>
          </p:cNvSpPr>
          <p:nvPr>
            <p:ph type="title"/>
          </p:nvPr>
        </p:nvSpPr>
        <p:spPr>
          <a:xfrm>
            <a:off x="1022892" y="2326821"/>
            <a:ext cx="10146215" cy="2106386"/>
          </a:xfrm>
        </p:spPr>
        <p:txBody>
          <a:bodyPr>
            <a:normAutofit/>
          </a:bodyPr>
          <a:lstStyle/>
          <a:p>
            <a:pPr algn="ctr"/>
            <a:r>
              <a:rPr lang="en-US" sz="2400" dirty="0">
                <a:hlinkClick r:id="rId3"/>
              </a:rPr>
              <a:t>https://github.com/SQLFitness/InterviewingForADBAJob</a:t>
            </a:r>
            <a:br>
              <a:rPr lang="en-US" sz="2400" dirty="0"/>
            </a:br>
            <a:br>
              <a:rPr lang="en-US" sz="2400" dirty="0"/>
            </a:br>
            <a:r>
              <a:rPr lang="en-US" sz="2400" dirty="0">
                <a:hlinkClick r:id="rId4"/>
              </a:rPr>
              <a:t>https://www.linkedin.com/in/drblind/</a:t>
            </a:r>
            <a:br>
              <a:rPr lang="en-US" sz="2400" dirty="0"/>
            </a:br>
            <a:br>
              <a:rPr lang="en-US" sz="2400" dirty="0"/>
            </a:br>
            <a:r>
              <a:rPr lang="en-US" sz="2400" dirty="0">
                <a:hlinkClick r:id="rId5"/>
              </a:rPr>
              <a:t>https://twitter.com/SQLFitness</a:t>
            </a:r>
            <a:endParaRPr lang="en-US" sz="2400" dirty="0"/>
          </a:p>
        </p:txBody>
      </p:sp>
    </p:spTree>
    <p:extLst>
      <p:ext uri="{BB962C8B-B14F-4D97-AF65-F5344CB8AC3E}">
        <p14:creationId xmlns:p14="http://schemas.microsoft.com/office/powerpoint/2010/main" val="4092099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r>
              <a:rPr lang="en-US" baseline="0" dirty="0"/>
              <a:t> change</a:t>
            </a:r>
            <a:endParaRPr lang="en-US" dirty="0"/>
          </a:p>
        </p:txBody>
      </p:sp>
      <p:sp>
        <p:nvSpPr>
          <p:cNvPr id="3" name="Content Placeholder 2"/>
          <p:cNvSpPr>
            <a:spLocks noGrp="1"/>
          </p:cNvSpPr>
          <p:nvPr>
            <p:ph idx="1"/>
          </p:nvPr>
        </p:nvSpPr>
        <p:spPr/>
        <p:txBody>
          <a:bodyPr/>
          <a:lstStyle/>
          <a:p>
            <a:r>
              <a:rPr lang="en-US" dirty="0"/>
              <a:t>Something happened</a:t>
            </a:r>
          </a:p>
          <a:p>
            <a:r>
              <a:rPr lang="en-US" dirty="0"/>
              <a:t>Someone</a:t>
            </a:r>
            <a:r>
              <a:rPr lang="en-US" baseline="0" dirty="0"/>
              <a:t> did</a:t>
            </a:r>
            <a:r>
              <a:rPr lang="en-US" dirty="0"/>
              <a:t> something I don’t want to deal with*</a:t>
            </a:r>
            <a:endParaRPr lang="en-US" baseline="0" dirty="0"/>
          </a:p>
          <a:p>
            <a:r>
              <a:rPr lang="en-US" baseline="0" dirty="0"/>
              <a:t>“I’ve finally had enough…!”</a:t>
            </a:r>
          </a:p>
          <a:p>
            <a:r>
              <a:rPr lang="en-US" baseline="0" dirty="0"/>
              <a:t>Nobody likes me…</a:t>
            </a:r>
          </a:p>
          <a:p>
            <a:r>
              <a:rPr lang="en-US" baseline="0" dirty="0"/>
              <a:t>Nobody cares…</a:t>
            </a:r>
          </a:p>
          <a:p>
            <a:r>
              <a:rPr lang="en-US" baseline="0" dirty="0"/>
              <a:t>I’m Loyal but…</a:t>
            </a:r>
          </a:p>
          <a:p>
            <a:r>
              <a:rPr lang="en-US" baseline="0" dirty="0"/>
              <a:t>MONEY</a:t>
            </a:r>
          </a:p>
          <a:p>
            <a:endParaRPr lang="en-US" dirty="0"/>
          </a:p>
        </p:txBody>
      </p:sp>
    </p:spTree>
    <p:extLst>
      <p:ext uri="{BB962C8B-B14F-4D97-AF65-F5344CB8AC3E}">
        <p14:creationId xmlns:p14="http://schemas.microsoft.com/office/powerpoint/2010/main" val="1785460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a:t>
            </a:r>
            <a:r>
              <a:rPr lang="en-US" baseline="0" dirty="0"/>
              <a:t> do you start</a:t>
            </a:r>
            <a:endParaRPr lang="en-US" dirty="0"/>
          </a:p>
        </p:txBody>
      </p:sp>
      <p:sp>
        <p:nvSpPr>
          <p:cNvPr id="3" name="Content Placeholder 2"/>
          <p:cNvSpPr>
            <a:spLocks noGrp="1"/>
          </p:cNvSpPr>
          <p:nvPr>
            <p:ph idx="1"/>
          </p:nvPr>
        </p:nvSpPr>
        <p:spPr/>
        <p:txBody>
          <a:bodyPr/>
          <a:lstStyle/>
          <a:p>
            <a:r>
              <a:rPr lang="en-US" dirty="0"/>
              <a:t>Resume &amp; Cover Letter</a:t>
            </a:r>
          </a:p>
          <a:p>
            <a:r>
              <a:rPr lang="en-US" dirty="0"/>
              <a:t>Job Requirements Review - DEMO</a:t>
            </a:r>
          </a:p>
          <a:p>
            <a:r>
              <a:rPr lang="en-US" dirty="0"/>
              <a:t>When</a:t>
            </a:r>
            <a:r>
              <a:rPr lang="en-US" baseline="0" dirty="0"/>
              <a:t> to be up-front with your current gig</a:t>
            </a:r>
          </a:p>
          <a:p>
            <a:r>
              <a:rPr lang="en-US" dirty="0"/>
              <a:t>Job board</a:t>
            </a:r>
          </a:p>
          <a:p>
            <a:r>
              <a:rPr lang="en-US" dirty="0"/>
              <a:t>New technology </a:t>
            </a:r>
          </a:p>
          <a:p>
            <a:endParaRPr lang="en-US" dirty="0"/>
          </a:p>
          <a:p>
            <a:endParaRPr lang="en-US" dirty="0"/>
          </a:p>
        </p:txBody>
      </p:sp>
    </p:spTree>
    <p:extLst>
      <p:ext uri="{BB962C8B-B14F-4D97-AF65-F5344CB8AC3E}">
        <p14:creationId xmlns:p14="http://schemas.microsoft.com/office/powerpoint/2010/main" val="2560412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0C1ADB-B5E9-2D4A-8432-7EBA36301DFB}"/>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91515C1D-D33F-9A44-B2A3-95CEAA5BB29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18333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TotalTime>
  <Words>1627</Words>
  <Application>Microsoft Macintosh PowerPoint</Application>
  <PresentationFormat>Widescreen</PresentationFormat>
  <Paragraphs>148</Paragraphs>
  <Slides>20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Slack-Lato</vt:lpstr>
      <vt:lpstr>Vapor Trail</vt:lpstr>
      <vt:lpstr>Interviewing for a DBA job And how to wow your new company</vt:lpstr>
      <vt:lpstr>Steve Peterson</vt:lpstr>
      <vt:lpstr>PowerPoint Presentation</vt:lpstr>
      <vt:lpstr>Discussions &amp; Feedback</vt:lpstr>
      <vt:lpstr>Agenda</vt:lpstr>
      <vt:lpstr>https://github.com/SQLFitness/InterviewingForADBAJob  https://www.linkedin.com/in/drblind/  https://twitter.com/SQLFitness</vt:lpstr>
      <vt:lpstr>Why change</vt:lpstr>
      <vt:lpstr>Where do you start</vt:lpstr>
      <vt:lpstr>Questions</vt:lpstr>
      <vt:lpstr>Prepare, prepare, Prepare </vt:lpstr>
      <vt:lpstr>Remote Work?!?</vt:lpstr>
      <vt:lpstr>Questions</vt:lpstr>
      <vt:lpstr>Basic Phone screen or first Interview </vt:lpstr>
      <vt:lpstr>Technical or follow-up</vt:lpstr>
      <vt:lpstr>Questions</vt:lpstr>
      <vt:lpstr>Demonstrate skills</vt:lpstr>
      <vt:lpstr>Wrap-up</vt:lpstr>
      <vt:lpstr>Questions</vt:lpstr>
      <vt:lpstr>PowerPoint Presentation</vt:lpstr>
      <vt:lpstr>https://github.com/SQLFitness/InterviewingForADBAJob  https://www.linkedin.com/in/drblind/  https://twitter.com/SQLFitness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Interviewing for a DBA job And how to wow your new company</dc:title>
  <dc:creator>Steven Peterson</dc:creator>
  <cp:lastModifiedBy>Steven Peterson</cp:lastModifiedBy>
  <cp:revision>4</cp:revision>
  <dcterms:created xsi:type="dcterms:W3CDTF">2020-10-22T15:19:13Z</dcterms:created>
  <dcterms:modified xsi:type="dcterms:W3CDTF">2020-10-22T15:57:10Z</dcterms:modified>
</cp:coreProperties>
</file>